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83" r:id="rId5"/>
    <p:sldId id="282" r:id="rId6"/>
    <p:sldId id="348" r:id="rId7"/>
    <p:sldId id="292" r:id="rId8"/>
    <p:sldId id="293" r:id="rId9"/>
    <p:sldId id="324" r:id="rId10"/>
    <p:sldId id="309" r:id="rId11"/>
  </p:sldIdLst>
  <p:sldSz cx="9144000" cy="6858000" type="screen4x3"/>
  <p:notesSz cx="7010400" cy="92964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01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elson Alexander Gonzalez Velandia" initials="NAGV" lastIdx="1" clrIdx="0">
    <p:extLst>
      <p:ext uri="{19B8F6BF-5375-455C-9EA6-DF929625EA0E}">
        <p15:presenceInfo xmlns:p15="http://schemas.microsoft.com/office/powerpoint/2012/main" userId="S-1-5-21-776300533-1804741712-1538882281-11024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B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29" autoAdjust="0"/>
    <p:restoredTop sz="94660"/>
  </p:normalViewPr>
  <p:slideViewPr>
    <p:cSldViewPr snapToGrid="0" snapToObjects="1" showGuides="1">
      <p:cViewPr varScale="1">
        <p:scale>
          <a:sx n="108" d="100"/>
          <a:sy n="108" d="100"/>
        </p:scale>
        <p:origin x="1698" y="102"/>
      </p:cViewPr>
      <p:guideLst>
        <p:guide orient="horz" pos="2160"/>
        <p:guide pos="301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F027A31-8B70-484C-A67D-DC17AAB13D95}" type="datetimeFigureOut">
              <a:rPr lang="es-ES" smtClean="0"/>
              <a:t>29/09/2022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7E4CE45-D4DB-2342-87C1-B960E212B0C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199051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200FF5C-916C-FC4C-8491-FA264B13FCF2}" type="datetimeFigureOut">
              <a:rPr lang="es-ES" smtClean="0"/>
              <a:t>29/09/2022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9E7605E-031D-5D48-BE3A-91A96A7C546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915584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2377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28264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4151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0038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9F49357-D08B-402D-8B62-DC6807B11783}" type="slidenum">
              <a:rPr lang="es-ES" altLang="es-CO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s-ES" altLang="es-CO" dirty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_tradnl" altLang="es-CO" dirty="0"/>
          </a:p>
        </p:txBody>
      </p:sp>
    </p:spTree>
    <p:extLst>
      <p:ext uri="{BB962C8B-B14F-4D97-AF65-F5344CB8AC3E}">
        <p14:creationId xmlns:p14="http://schemas.microsoft.com/office/powerpoint/2010/main" val="4195513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lantilla PPT AEROCIVIL-0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7384"/>
            <a:ext cx="9217024" cy="691276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27980" y="3058778"/>
            <a:ext cx="7847686" cy="970744"/>
          </a:xfrm>
        </p:spPr>
        <p:txBody>
          <a:bodyPr/>
          <a:lstStyle>
            <a:lvl1pPr algn="ctr">
              <a:defRPr b="1">
                <a:solidFill>
                  <a:schemeClr val="tx2"/>
                </a:solidFill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27979" y="4231906"/>
            <a:ext cx="7847687" cy="335916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/>
              <a:t>Haga clic para modificar el estilo de subtítulo del patrón</a:t>
            </a:r>
            <a:endParaRPr lang="es-ES" dirty="0"/>
          </a:p>
        </p:txBody>
      </p:sp>
      <p:sp>
        <p:nvSpPr>
          <p:cNvPr id="7" name="CuadroTexto 6"/>
          <p:cNvSpPr txBox="1"/>
          <p:nvPr userDrawn="1"/>
        </p:nvSpPr>
        <p:spPr>
          <a:xfrm>
            <a:off x="627979" y="6423719"/>
            <a:ext cx="3989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Arial"/>
                <a:cs typeface="Arial"/>
              </a:rPr>
              <a:t>www.aerocivil.gov.co</a:t>
            </a:r>
          </a:p>
        </p:txBody>
      </p:sp>
    </p:spTree>
    <p:extLst>
      <p:ext uri="{BB962C8B-B14F-4D97-AF65-F5344CB8AC3E}">
        <p14:creationId xmlns:p14="http://schemas.microsoft.com/office/powerpoint/2010/main" val="3430718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lantilla PPT AEROCIVIL-0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7384"/>
            <a:ext cx="9217024" cy="691276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10390" y="2577849"/>
            <a:ext cx="3158381" cy="1372924"/>
          </a:xfrm>
        </p:spPr>
        <p:txBody>
          <a:bodyPr/>
          <a:lstStyle>
            <a:lvl1pPr algn="ctr">
              <a:defRPr b="1">
                <a:solidFill>
                  <a:schemeClr val="tx2"/>
                </a:solidFill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10390" y="3950773"/>
            <a:ext cx="3158381" cy="1003466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/>
              <a:t>Haga clic para modificar el estilo de subtítulo del patrón</a:t>
            </a:r>
            <a:endParaRPr lang="es-ES" dirty="0"/>
          </a:p>
        </p:txBody>
      </p:sp>
      <p:sp>
        <p:nvSpPr>
          <p:cNvPr id="6" name="Marcador de contenido 2"/>
          <p:cNvSpPr>
            <a:spLocks noGrp="1"/>
          </p:cNvSpPr>
          <p:nvPr>
            <p:ph idx="10"/>
          </p:nvPr>
        </p:nvSpPr>
        <p:spPr>
          <a:xfrm>
            <a:off x="3892190" y="1700808"/>
            <a:ext cx="5288322" cy="4264764"/>
          </a:xfrm>
        </p:spPr>
        <p:txBody>
          <a:bodyPr/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7" name="CuadroTexto 6"/>
          <p:cNvSpPr txBox="1"/>
          <p:nvPr userDrawn="1"/>
        </p:nvSpPr>
        <p:spPr>
          <a:xfrm>
            <a:off x="627979" y="6423719"/>
            <a:ext cx="3989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Arial"/>
                <a:cs typeface="Arial"/>
              </a:rPr>
              <a:t>www.aerocivil.gov.co</a:t>
            </a:r>
          </a:p>
        </p:txBody>
      </p:sp>
    </p:spTree>
    <p:extLst>
      <p:ext uri="{BB962C8B-B14F-4D97-AF65-F5344CB8AC3E}">
        <p14:creationId xmlns:p14="http://schemas.microsoft.com/office/powerpoint/2010/main" val="2165285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799011"/>
            <a:ext cx="8229600" cy="4327151"/>
          </a:xfrm>
        </p:spPr>
        <p:txBody>
          <a:bodyPr/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29/9/2022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56930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68EC-4245-DD4C-84C2-75CD8A3AD1D4}" type="datetime1">
              <a:rPr lang="es-AR" smtClean="0"/>
              <a:t>29/9/2022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93710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751979"/>
            <a:ext cx="4038600" cy="43741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751979"/>
            <a:ext cx="4038600" cy="43741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5B27B-6F0D-224B-A2ED-EB63453D4360}" type="datetime1">
              <a:rPr lang="es-AR" smtClean="0"/>
              <a:t>29/9/2022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25378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ED7A-7F90-B949-B4C0-68A7D9C17043}" type="datetime1">
              <a:rPr lang="es-AR" smtClean="0"/>
              <a:t>29/9/2022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08132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BC24F-8CBB-494F-9A21-7BED0805888B}" type="datetime1">
              <a:rPr lang="es-AR" smtClean="0"/>
              <a:t>29/9/2022</a:t>
            </a:fld>
            <a:endParaRPr lang="es-E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84289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72174-C7F4-4958-8D0A-5531277247B9}" type="datetimeFigureOut">
              <a:rPr lang="es-CO"/>
              <a:pPr>
                <a:defRPr/>
              </a:pPr>
              <a:t>29/09/2022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58A3D-C94C-4F24-A70B-D5040B89D650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164921677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Plantilla PPT AEROCIVIL-01.jp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315204"/>
            <a:ext cx="6412098" cy="11217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77997"/>
            <a:ext cx="8229600" cy="4448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526574"/>
            <a:ext cx="1016779" cy="2505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642A505D-C5CD-D943-AB03-A4C1CBE72BE3}" type="datetime1">
              <a:rPr lang="es-AR" smtClean="0"/>
              <a:t>29/9/2022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1789169" y="6526574"/>
            <a:ext cx="5654887" cy="2505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s-ES" dirty="0"/>
              <a:t>www.aerocivil.gov.co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7740706" y="6526574"/>
            <a:ext cx="946093" cy="2505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88F8E628-6199-4E49-B97E-043B0DCFEA8E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19691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0" r:id="rId3"/>
    <p:sldLayoutId id="2147483651" r:id="rId4"/>
    <p:sldLayoutId id="2147483652" r:id="rId5"/>
    <p:sldLayoutId id="2147483654" r:id="rId6"/>
    <p:sldLayoutId id="2147483655" r:id="rId7"/>
    <p:sldLayoutId id="2147483657" r:id="rId8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rgbClr val="404040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8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9" r="12708"/>
          <a:stretch>
            <a:fillRect/>
          </a:stretch>
        </p:blipFill>
        <p:spPr bwMode="auto">
          <a:xfrm>
            <a:off x="0" y="-33338"/>
            <a:ext cx="9144000" cy="689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334431" y="5420816"/>
            <a:ext cx="647513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b="1" dirty="0">
                <a:ln w="900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INFORME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b="1" dirty="0">
                <a:ln w="900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MEDICIÓN DE CUMPLIMIENTO AEROCOMERCIAL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b="1" dirty="0">
                <a:ln w="900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AGOSTO 2021</a:t>
            </a:r>
          </a:p>
        </p:txBody>
      </p:sp>
    </p:spTree>
    <p:extLst>
      <p:ext uri="{BB962C8B-B14F-4D97-AF65-F5344CB8AC3E}">
        <p14:creationId xmlns:p14="http://schemas.microsoft.com/office/powerpoint/2010/main" val="1460492394"/>
      </p:ext>
    </p:extLst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5"/>
          <p:cNvSpPr txBox="1">
            <a:spLocks/>
          </p:cNvSpPr>
          <p:nvPr/>
        </p:nvSpPr>
        <p:spPr>
          <a:xfrm>
            <a:off x="1448521" y="73641"/>
            <a:ext cx="5652986" cy="129581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800" b="1" dirty="0">
                <a:solidFill>
                  <a:schemeClr val="tx2">
                    <a:lumMod val="75000"/>
                  </a:schemeClr>
                </a:solidFill>
              </a:rPr>
              <a:t>INDICADORES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800" b="1" dirty="0">
                <a:solidFill>
                  <a:schemeClr val="tx2">
                    <a:lumMod val="75000"/>
                  </a:schemeClr>
                </a:solidFill>
              </a:rPr>
              <a:t>CUMPLIMIENTO AEROCOMERCIAL</a:t>
            </a:r>
          </a:p>
          <a:p>
            <a:pPr fontAlgn="auto">
              <a:spcAft>
                <a:spcPts val="0"/>
              </a:spcAft>
              <a:defRPr/>
            </a:pPr>
            <a:endParaRPr lang="es-CO" sz="2800" dirty="0"/>
          </a:p>
        </p:txBody>
      </p:sp>
      <p:sp>
        <p:nvSpPr>
          <p:cNvPr id="4" name="Subtítulo 5"/>
          <p:cNvSpPr txBox="1">
            <a:spLocks/>
          </p:cNvSpPr>
          <p:nvPr/>
        </p:nvSpPr>
        <p:spPr>
          <a:xfrm>
            <a:off x="420077" y="1837700"/>
            <a:ext cx="7855703" cy="401913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La medición del cumplimiento aerocomercial se realiza a los horarios e itinerarios programados por las empresas regulares de pasajeros tanto nacionales como extranjeras.  </a:t>
            </a: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Los indicadores aquí publicados se generan con base en la información reportada por las aerolíneas y la correspondiente verificación por parte de esta autoridad aeronáutica respecto a la veracidad del cumplimiento y las causas del incumplimiento del itinerario programado.</a:t>
            </a: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1200" b="1" i="1" dirty="0">
                <a:solidFill>
                  <a:schemeClr val="tx2">
                    <a:lumMod val="75000"/>
                  </a:schemeClr>
                </a:solidFill>
              </a:rPr>
              <a:t>Indicador Calidad del Servicio: </a:t>
            </a: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Mide el cumplimiento de los itinerarios  programados por las aerolíneas, en el que se tiene en cuenta únicamente las causas imputables a las empresas regulares de pasajeros y que por ende afecta la calidad del servicio hacia el pasajero.</a:t>
            </a: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s-CO" sz="1200" b="1" i="1" dirty="0">
                <a:solidFill>
                  <a:schemeClr val="tx2">
                    <a:lumMod val="75000"/>
                  </a:schemeClr>
                </a:solidFill>
              </a:rPr>
              <a:t>Indicador de Itinerario: </a:t>
            </a: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Mide el cumplimiento de los itinerarios programados por las aerolíneas, en el que se tiene en cuenta las Causas internas y externas, que afectaron la puntualidad de la hora de salida de sus vuelos.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s-CO" sz="1200" b="1" i="1" dirty="0">
                <a:solidFill>
                  <a:schemeClr val="tx2">
                    <a:lumMod val="75000"/>
                  </a:schemeClr>
                </a:solidFill>
              </a:rPr>
              <a:t>*Causas Internas: </a:t>
            </a: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Se refiere a los motivos imputables a la aerolínea que afectan la calidad del servicio hacia el pasajero.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s-CO" sz="1200" b="1" i="1" dirty="0">
                <a:solidFill>
                  <a:schemeClr val="tx2">
                    <a:lumMod val="75000"/>
                  </a:schemeClr>
                </a:solidFill>
              </a:rPr>
              <a:t>*Causas Externas: </a:t>
            </a: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Se refiere a los motivos No imputables a la aerolínea que afectan la calidad del servicio hacia el pasajero.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s-CO" sz="1200" b="1" i="1" dirty="0">
              <a:solidFill>
                <a:srgbClr val="7030A0"/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s-CO" sz="1200" b="1" i="1" dirty="0">
                <a:solidFill>
                  <a:srgbClr val="7030A0"/>
                </a:solidFill>
              </a:rPr>
              <a:t>Nota: La medición del cumplimiento aerocomercial a partir del mes de marzo, se basa en la Circula # 02 Versión 2 de 12 de Diciembre de 2017. 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69" y="150566"/>
            <a:ext cx="1244252" cy="1610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304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5"/>
          <p:cNvSpPr txBox="1">
            <a:spLocks/>
          </p:cNvSpPr>
          <p:nvPr/>
        </p:nvSpPr>
        <p:spPr>
          <a:xfrm>
            <a:off x="760255" y="2509829"/>
            <a:ext cx="7632898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CUMPLIMIENTO 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b="1" dirty="0">
                <a:solidFill>
                  <a:schemeClr val="tx2">
                    <a:lumMod val="75000"/>
                  </a:schemeClr>
                </a:solidFill>
              </a:rPr>
              <a:t>OPERACIÓN AEROLINEAS NACIONALES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s-CO" b="1" dirty="0">
              <a:solidFill>
                <a:schemeClr val="tx2">
                  <a:lumMod val="75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es-CO" sz="4200" dirty="0"/>
          </a:p>
        </p:txBody>
      </p:sp>
    </p:spTree>
    <p:extLst>
      <p:ext uri="{BB962C8B-B14F-4D97-AF65-F5344CB8AC3E}">
        <p14:creationId xmlns:p14="http://schemas.microsoft.com/office/powerpoint/2010/main" val="3878786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5"/>
          <p:cNvSpPr txBox="1">
            <a:spLocks/>
          </p:cNvSpPr>
          <p:nvPr/>
        </p:nvSpPr>
        <p:spPr>
          <a:xfrm>
            <a:off x="398930" y="447790"/>
            <a:ext cx="7632898" cy="84835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200" b="1" dirty="0">
                <a:solidFill>
                  <a:schemeClr val="tx2">
                    <a:lumMod val="75000"/>
                  </a:schemeClr>
                </a:solidFill>
              </a:rPr>
              <a:t>INDICADORES OPERACIÓN AEROLINEAS NACIONALES</a:t>
            </a:r>
          </a:p>
          <a:p>
            <a:pPr marL="0" indent="0" algn="ctr">
              <a:buNone/>
              <a:defRPr/>
            </a:pPr>
            <a:r>
              <a:rPr lang="es-CO" sz="2200" b="1" dirty="0">
                <a:solidFill>
                  <a:schemeClr val="tx2">
                    <a:lumMod val="75000"/>
                  </a:schemeClr>
                </a:solidFill>
              </a:rPr>
              <a:t>AGOSTO 2021</a:t>
            </a:r>
          </a:p>
          <a:p>
            <a:pPr fontAlgn="auto">
              <a:spcAft>
                <a:spcPts val="0"/>
              </a:spcAft>
              <a:defRPr/>
            </a:pPr>
            <a:endParaRPr lang="es-CO" sz="2200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DD31544-6FA1-4295-9026-539219CB50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138" y="1670262"/>
            <a:ext cx="7915723" cy="436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993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5"/>
          <p:cNvSpPr txBox="1">
            <a:spLocks/>
          </p:cNvSpPr>
          <p:nvPr/>
        </p:nvSpPr>
        <p:spPr>
          <a:xfrm>
            <a:off x="2039698" y="664592"/>
            <a:ext cx="4908395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CALIDAD DEL SERVICIO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05D0308-05B0-4CFD-88DF-67E7619863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869" y="1610742"/>
            <a:ext cx="8039370" cy="4375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150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5"/>
          <p:cNvSpPr txBox="1">
            <a:spLocks/>
          </p:cNvSpPr>
          <p:nvPr/>
        </p:nvSpPr>
        <p:spPr>
          <a:xfrm>
            <a:off x="2024110" y="661809"/>
            <a:ext cx="4792684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DE ITINERARIO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6EFB6E91-E0D2-44E7-AAF6-898B87C92D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503" y="1646252"/>
            <a:ext cx="8002242" cy="4355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593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5"/>
          <p:cNvSpPr txBox="1">
            <a:spLocks/>
          </p:cNvSpPr>
          <p:nvPr/>
        </p:nvSpPr>
        <p:spPr>
          <a:xfrm>
            <a:off x="899592" y="2643931"/>
            <a:ext cx="7632898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FINAL INFORME</a:t>
            </a:r>
          </a:p>
          <a:p>
            <a:pPr fontAlgn="auto">
              <a:spcAft>
                <a:spcPts val="0"/>
              </a:spcAft>
              <a:defRPr/>
            </a:pPr>
            <a:endParaRPr lang="es-CO" sz="4200" dirty="0"/>
          </a:p>
        </p:txBody>
      </p:sp>
    </p:spTree>
    <p:extLst>
      <p:ext uri="{BB962C8B-B14F-4D97-AF65-F5344CB8AC3E}">
        <p14:creationId xmlns:p14="http://schemas.microsoft.com/office/powerpoint/2010/main" val="73284113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Personalizar 1">
      <a:dk1>
        <a:srgbClr val="949494"/>
      </a:dk1>
      <a:lt1>
        <a:sysClr val="window" lastClr="FFFFFF"/>
      </a:lt1>
      <a:dk2>
        <a:srgbClr val="1F497D"/>
      </a:dk2>
      <a:lt2>
        <a:srgbClr val="EEECE1"/>
      </a:lt2>
      <a:accent1>
        <a:srgbClr val="365B86"/>
      </a:accent1>
      <a:accent2>
        <a:srgbClr val="C0000C"/>
      </a:accent2>
      <a:accent3>
        <a:srgbClr val="528414"/>
      </a:accent3>
      <a:accent4>
        <a:srgbClr val="5407A2"/>
      </a:accent4>
      <a:accent5>
        <a:srgbClr val="00BAD3"/>
      </a:accent5>
      <a:accent6>
        <a:srgbClr val="F75D00"/>
      </a:accent6>
      <a:hlink>
        <a:srgbClr val="002CD7"/>
      </a:hlink>
      <a:folHlink>
        <a:srgbClr val="A8006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4E918C3DD5CC44FB08F5A2D78177FFA" ma:contentTypeVersion="3" ma:contentTypeDescription="Crear nuevo documento." ma:contentTypeScope="" ma:versionID="d83090e217ad7806f95089cd75202b76">
  <xsd:schema xmlns:xsd="http://www.w3.org/2001/XMLSchema" xmlns:xs="http://www.w3.org/2001/XMLSchema" xmlns:p="http://schemas.microsoft.com/office/2006/metadata/properties" xmlns:ns2="8cf1b8fd-72df-4c21-8306-a5f720778edf" targetNamespace="http://schemas.microsoft.com/office/2006/metadata/properties" ma:root="true" ma:fieldsID="7aee7a9f0a8eac9d55db07a8daa255ab" ns2:_="">
    <xsd:import namespace="8cf1b8fd-72df-4c21-8306-a5f720778edf"/>
    <xsd:element name="properties">
      <xsd:complexType>
        <xsd:sequence>
          <xsd:element name="documentManagement">
            <xsd:complexType>
              <xsd:all>
                <xsd:element ref="ns2:Filtro" minOccurs="0"/>
                <xsd:element ref="ns2:Formato" minOccurs="0"/>
                <xsd:element ref="ns2:Ord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f1b8fd-72df-4c21-8306-a5f720778edf" elementFormDefault="qualified">
    <xsd:import namespace="http://schemas.microsoft.com/office/2006/documentManagement/types"/>
    <xsd:import namespace="http://schemas.microsoft.com/office/infopath/2007/PartnerControls"/>
    <xsd:element name="Filtro" ma:index="8" nillable="true" ma:displayName="Filtro" ma:internalName="Filtro">
      <xsd:simpleType>
        <xsd:restriction base="dms:Text">
          <xsd:maxLength value="255"/>
        </xsd:restriction>
      </xsd:simpleType>
    </xsd:element>
    <xsd:element name="Formato" ma:index="9" nillable="true" ma:displayName="Formato" ma:default="/Style%20Library/Images/pdf.svg" ma:format="Dropdown" ma:internalName="Formato">
      <xsd:simpleType>
        <xsd:restriction base="dms:Choice">
          <xsd:enumeration value="/Style%20Library/Images/pdf.svg"/>
          <xsd:enumeration value="/Style%20Library/Images/doc.svg"/>
          <xsd:enumeration value="/Style%20Library/Images/xls.svg"/>
          <xsd:enumeration value="/Style%20Library/Images/ppt.svg"/>
          <xsd:enumeration value="/Style%20Library/Images/jpg.svg"/>
        </xsd:restriction>
      </xsd:simpleType>
    </xsd:element>
    <xsd:element name="Orden" ma:index="10" nillable="true" ma:displayName="Orden" ma:internalName="Orden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iltro xmlns="8cf1b8fd-72df-4c21-8306-a5f720778edf">2021</Filtro>
    <Orden xmlns="8cf1b8fd-72df-4c21-8306-a5f720778edf">130</Orden>
    <Formato xmlns="8cf1b8fd-72df-4c21-8306-a5f720778edf">/Style%20Library/Images/ppt.svg</Formato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5CC7235-C85D-44BB-BC65-525FD5738A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cf1b8fd-72df-4c21-8306-a5f720778ed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C972454-6444-4CC9-B315-4C43FA0E390B}">
  <ds:schemaRefs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8cf1b8fd-72df-4c21-8306-a5f720778edf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4AF38C9-F9EC-4755-B9C6-CEC43DC0917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21572</TotalTime>
  <Words>258</Words>
  <Application>Microsoft Office PowerPoint</Application>
  <PresentationFormat>Presentación en pantalla (4:3)</PresentationFormat>
  <Paragraphs>27</Paragraphs>
  <Slides>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0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CUMPLIMIENTO AEROCOMERCIAL AGOSTO 2021</dc:title>
  <dc:creator>CAMILO</dc:creator>
  <cp:lastModifiedBy>Juan David Dominguez Arrieta</cp:lastModifiedBy>
  <cp:revision>468</cp:revision>
  <cp:lastPrinted>2016-11-09T21:48:51Z</cp:lastPrinted>
  <dcterms:created xsi:type="dcterms:W3CDTF">2015-08-10T15:28:24Z</dcterms:created>
  <dcterms:modified xsi:type="dcterms:W3CDTF">2022-09-29T20:00:55Z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cec4cbde-bb3f-4cbc-a42e-4e4980bd765c</vt:lpwstr>
  </property>
  <property fmtid="{D5CDD505-2E9C-101B-9397-08002B2CF9AE}" pid="3" name="ContentTypeId">
    <vt:lpwstr>0x01010074E918C3DD5CC44FB08F5A2D78177FFA</vt:lpwstr>
  </property>
</Properties>
</file>